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8" r:id="rId6"/>
    <p:sldId id="269" r:id="rId7"/>
    <p:sldId id="259" r:id="rId8"/>
    <p:sldId id="267" r:id="rId9"/>
    <p:sldId id="275" r:id="rId10"/>
    <p:sldId id="276" r:id="rId11"/>
    <p:sldId id="280" r:id="rId12"/>
    <p:sldId id="281" r:id="rId13"/>
    <p:sldId id="277" r:id="rId14"/>
    <p:sldId id="264" r:id="rId15"/>
    <p:sldId id="274"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90" autoAdjust="0"/>
    <p:restoredTop sz="77930" autoAdjust="0"/>
  </p:normalViewPr>
  <p:slideViewPr>
    <p:cSldViewPr>
      <p:cViewPr varScale="1">
        <p:scale>
          <a:sx n="52" d="100"/>
          <a:sy n="52" d="100"/>
        </p:scale>
        <p:origin x="2052"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BC424-A3B6-4ADC-B2DA-0753AF7CA86A}" type="datetimeFigureOut">
              <a:rPr lang="en-US" smtClean="0"/>
              <a:t>9/23/2020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3EA05-E02F-4571-AF0B-9A8E3ADC0217}" type="slidenum">
              <a:rPr lang="en-US" smtClean="0"/>
              <a:t>‹#›</a:t>
            </a:fld>
            <a:endParaRPr lang="en-US"/>
          </a:p>
        </p:txBody>
      </p:sp>
    </p:spTree>
    <p:extLst>
      <p:ext uri="{BB962C8B-B14F-4D97-AF65-F5344CB8AC3E}">
        <p14:creationId xmlns:p14="http://schemas.microsoft.com/office/powerpoint/2010/main" val="55556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statement is adapted from the NRMSP.</a:t>
            </a:r>
          </a:p>
          <a:p>
            <a:r>
              <a:rPr lang="en-US" dirty="0"/>
              <a:t>Second statement is from the 2012 WWRP Master Plan.</a:t>
            </a:r>
          </a:p>
        </p:txBody>
      </p:sp>
      <p:sp>
        <p:nvSpPr>
          <p:cNvPr id="4" name="Slide Number Placeholder 3"/>
          <p:cNvSpPr>
            <a:spLocks noGrp="1"/>
          </p:cNvSpPr>
          <p:nvPr>
            <p:ph type="sldNum" sz="quarter" idx="5"/>
          </p:nvPr>
        </p:nvSpPr>
        <p:spPr/>
        <p:txBody>
          <a:bodyPr/>
          <a:lstStyle/>
          <a:p>
            <a:fld id="{31C3EA05-E02F-4571-AF0B-9A8E3ADC0217}" type="slidenum">
              <a:rPr lang="en-US" smtClean="0"/>
              <a:t>2</a:t>
            </a:fld>
            <a:endParaRPr lang="en-US"/>
          </a:p>
        </p:txBody>
      </p:sp>
    </p:spTree>
    <p:extLst>
      <p:ext uri="{BB962C8B-B14F-4D97-AF65-F5344CB8AC3E}">
        <p14:creationId xmlns:p14="http://schemas.microsoft.com/office/powerpoint/2010/main" val="2773764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3EA05-E02F-4571-AF0B-9A8E3ADC0217}" type="slidenum">
              <a:rPr lang="en-US" smtClean="0"/>
              <a:t>11</a:t>
            </a:fld>
            <a:endParaRPr lang="en-US"/>
          </a:p>
        </p:txBody>
      </p:sp>
    </p:spTree>
    <p:extLst>
      <p:ext uri="{BB962C8B-B14F-4D97-AF65-F5344CB8AC3E}">
        <p14:creationId xmlns:p14="http://schemas.microsoft.com/office/powerpoint/2010/main" val="56209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Adjacent Land Use</a:t>
            </a:r>
          </a:p>
          <a:p>
            <a:pPr lvl="1"/>
            <a:r>
              <a:rPr lang="en-US" dirty="0"/>
              <a:t>Private Land, Mining—impacts and recommendations</a:t>
            </a:r>
          </a:p>
          <a:p>
            <a:pPr lvl="1"/>
            <a:r>
              <a:rPr lang="en-US" dirty="0"/>
              <a:t>Private Land, Farming—impacts and recommendations</a:t>
            </a:r>
          </a:p>
          <a:p>
            <a:pPr lvl="1"/>
            <a:r>
              <a:rPr lang="en-US" dirty="0"/>
              <a:t>Buffer for Park</a:t>
            </a:r>
          </a:p>
          <a:p>
            <a:pPr lvl="1"/>
            <a:r>
              <a:rPr lang="en-US" dirty="0"/>
              <a:t>Ditches and Wetland Restoration—effects downstream and upstream</a:t>
            </a:r>
          </a:p>
          <a:p>
            <a:endParaRPr lang="en-US" dirty="0"/>
          </a:p>
        </p:txBody>
      </p:sp>
      <p:sp>
        <p:nvSpPr>
          <p:cNvPr id="4" name="Slide Number Placeholder 3"/>
          <p:cNvSpPr>
            <a:spLocks noGrp="1"/>
          </p:cNvSpPr>
          <p:nvPr>
            <p:ph type="sldNum" sz="quarter" idx="5"/>
          </p:nvPr>
        </p:nvSpPr>
        <p:spPr/>
        <p:txBody>
          <a:bodyPr/>
          <a:lstStyle/>
          <a:p>
            <a:fld id="{31C3EA05-E02F-4571-AF0B-9A8E3ADC0217}" type="slidenum">
              <a:rPr lang="en-US" smtClean="0"/>
              <a:t>3</a:t>
            </a:fld>
            <a:endParaRPr lang="en-US"/>
          </a:p>
        </p:txBody>
      </p:sp>
    </p:spTree>
    <p:extLst>
      <p:ext uri="{BB962C8B-B14F-4D97-AF65-F5344CB8AC3E}">
        <p14:creationId xmlns:p14="http://schemas.microsoft.com/office/powerpoint/2010/main" val="30235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previous two updates, 2018 and 2019.  </a:t>
            </a:r>
          </a:p>
        </p:txBody>
      </p:sp>
      <p:sp>
        <p:nvSpPr>
          <p:cNvPr id="4" name="Slide Number Placeholder 3"/>
          <p:cNvSpPr>
            <a:spLocks noGrp="1"/>
          </p:cNvSpPr>
          <p:nvPr>
            <p:ph type="sldNum" sz="quarter" idx="5"/>
          </p:nvPr>
        </p:nvSpPr>
        <p:spPr/>
        <p:txBody>
          <a:bodyPr/>
          <a:lstStyle/>
          <a:p>
            <a:fld id="{31C3EA05-E02F-4571-AF0B-9A8E3ADC0217}" type="slidenum">
              <a:rPr lang="en-US" smtClean="0"/>
              <a:t>4</a:t>
            </a:fld>
            <a:endParaRPr lang="en-US"/>
          </a:p>
        </p:txBody>
      </p:sp>
    </p:spTree>
    <p:extLst>
      <p:ext uri="{BB962C8B-B14F-4D97-AF65-F5344CB8AC3E}">
        <p14:creationId xmlns:p14="http://schemas.microsoft.com/office/powerpoint/2010/main" val="227029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Restoration costs are minimal because most of the park has already undergone an initial restoration.  Upcoming costs are primarily enhancements and maintenance.  Phasing can be adjusted as needed—this is just a suggestion.</a:t>
            </a:r>
          </a:p>
        </p:txBody>
      </p:sp>
      <p:sp>
        <p:nvSpPr>
          <p:cNvPr id="4" name="Slide Number Placeholder 3"/>
          <p:cNvSpPr>
            <a:spLocks noGrp="1"/>
          </p:cNvSpPr>
          <p:nvPr>
            <p:ph type="sldNum" sz="quarter" idx="5"/>
          </p:nvPr>
        </p:nvSpPr>
        <p:spPr/>
        <p:txBody>
          <a:bodyPr/>
          <a:lstStyle/>
          <a:p>
            <a:fld id="{31C3EA05-E02F-4571-AF0B-9A8E3ADC0217}" type="slidenum">
              <a:rPr lang="en-US" smtClean="0"/>
              <a:t>5</a:t>
            </a:fld>
            <a:endParaRPr lang="en-US"/>
          </a:p>
        </p:txBody>
      </p:sp>
    </p:spTree>
    <p:extLst>
      <p:ext uri="{BB962C8B-B14F-4D97-AF65-F5344CB8AC3E}">
        <p14:creationId xmlns:p14="http://schemas.microsoft.com/office/powerpoint/2010/main" val="2735396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3EA05-E02F-4571-AF0B-9A8E3ADC0217}" type="slidenum">
              <a:rPr lang="en-US" smtClean="0"/>
              <a:t>6</a:t>
            </a:fld>
            <a:endParaRPr lang="en-US"/>
          </a:p>
        </p:txBody>
      </p:sp>
    </p:spTree>
    <p:extLst>
      <p:ext uri="{BB962C8B-B14F-4D97-AF65-F5344CB8AC3E}">
        <p14:creationId xmlns:p14="http://schemas.microsoft.com/office/powerpoint/2010/main" val="399003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3EA05-E02F-4571-AF0B-9A8E3ADC0217}" type="slidenum">
              <a:rPr lang="en-US" smtClean="0"/>
              <a:t>7</a:t>
            </a:fld>
            <a:endParaRPr lang="en-US"/>
          </a:p>
        </p:txBody>
      </p:sp>
    </p:spTree>
    <p:extLst>
      <p:ext uri="{BB962C8B-B14F-4D97-AF65-F5344CB8AC3E}">
        <p14:creationId xmlns:p14="http://schemas.microsoft.com/office/powerpoint/2010/main" val="91284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3EA05-E02F-4571-AF0B-9A8E3ADC0217}" type="slidenum">
              <a:rPr lang="en-US" smtClean="0"/>
              <a:t>8</a:t>
            </a:fld>
            <a:endParaRPr lang="en-US"/>
          </a:p>
        </p:txBody>
      </p:sp>
    </p:spTree>
    <p:extLst>
      <p:ext uri="{BB962C8B-B14F-4D97-AF65-F5344CB8AC3E}">
        <p14:creationId xmlns:p14="http://schemas.microsoft.com/office/powerpoint/2010/main" val="223996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3EA05-E02F-4571-AF0B-9A8E3ADC0217}" type="slidenum">
              <a:rPr lang="en-US" smtClean="0"/>
              <a:t>9</a:t>
            </a:fld>
            <a:endParaRPr lang="en-US"/>
          </a:p>
        </p:txBody>
      </p:sp>
    </p:spTree>
    <p:extLst>
      <p:ext uri="{BB962C8B-B14F-4D97-AF65-F5344CB8AC3E}">
        <p14:creationId xmlns:p14="http://schemas.microsoft.com/office/powerpoint/2010/main" val="2814112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3EA05-E02F-4571-AF0B-9A8E3ADC0217}" type="slidenum">
              <a:rPr lang="en-US" smtClean="0"/>
              <a:t>10</a:t>
            </a:fld>
            <a:endParaRPr lang="en-US"/>
          </a:p>
        </p:txBody>
      </p:sp>
    </p:spTree>
    <p:extLst>
      <p:ext uri="{BB962C8B-B14F-4D97-AF65-F5344CB8AC3E}">
        <p14:creationId xmlns:p14="http://schemas.microsoft.com/office/powerpoint/2010/main" val="199858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b="1" baseline="0">
                <a:latin typeface="Arial Narrow" pitchFamily="34" charset="0"/>
              </a:defRPr>
            </a:lvl1pPr>
          </a:lstStyle>
          <a:p>
            <a:r>
              <a:rPr lang="en-US" dirty="0"/>
              <a:t>Click to add presentation 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Name</a:t>
            </a:r>
          </a:p>
          <a:p>
            <a:r>
              <a:rPr lang="en-US" dirty="0"/>
              <a:t>Department</a:t>
            </a:r>
            <a:br>
              <a:rPr lang="en-US" dirty="0"/>
            </a:br>
            <a:r>
              <a:rPr lang="en-US" dirty="0"/>
              <a:t>Date</a:t>
            </a:r>
          </a:p>
        </p:txBody>
      </p:sp>
    </p:spTree>
    <p:extLst>
      <p:ext uri="{BB962C8B-B14F-4D97-AF65-F5344CB8AC3E}">
        <p14:creationId xmlns:p14="http://schemas.microsoft.com/office/powerpoint/2010/main" val="184800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B96E15-BB5F-412B-A8D1-874E2A3BFB5D}" type="datetimeFigureOut">
              <a:rPr lang="en-US" smtClean="0"/>
              <a:t>9/23/2020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E863FC-1661-4D49-8199-CB90C2E95BA6}" type="slidenum">
              <a:rPr lang="en-US" smtClean="0"/>
              <a:t>‹#›</a:t>
            </a:fld>
            <a:endParaRPr lang="en-US"/>
          </a:p>
        </p:txBody>
      </p:sp>
      <p:sp>
        <p:nvSpPr>
          <p:cNvPr id="7" name="Title 1"/>
          <p:cNvSpPr>
            <a:spLocks noGrp="1"/>
          </p:cNvSpPr>
          <p:nvPr>
            <p:ph type="title" hasCustomPrompt="1"/>
          </p:nvPr>
        </p:nvSpPr>
        <p:spPr>
          <a:xfrm>
            <a:off x="457200" y="274638"/>
            <a:ext cx="8229600" cy="944562"/>
          </a:xfrm>
          <a:prstGeom prst="rect">
            <a:avLst/>
          </a:prstGeom>
        </p:spPr>
        <p:txBody>
          <a:bodyPr/>
          <a:lstStyle>
            <a:lvl1pPr algn="l">
              <a:lnSpc>
                <a:spcPts val="3800"/>
              </a:lnSpc>
              <a:defRPr sz="4000">
                <a:solidFill>
                  <a:schemeClr val="bg1"/>
                </a:solidFill>
                <a:latin typeface="Arial Narrow" pitchFamily="34" charset="0"/>
              </a:defRPr>
            </a:lvl1pPr>
          </a:lstStyle>
          <a:p>
            <a:r>
              <a:rPr lang="en-US" dirty="0"/>
              <a:t>Click to add slide title</a:t>
            </a:r>
            <a:br>
              <a:rPr lang="en-US" dirty="0"/>
            </a:br>
            <a:endParaRPr lang="en-US" dirty="0"/>
          </a:p>
        </p:txBody>
      </p:sp>
    </p:spTree>
    <p:extLst>
      <p:ext uri="{BB962C8B-B14F-4D97-AF65-F5344CB8AC3E}">
        <p14:creationId xmlns:p14="http://schemas.microsoft.com/office/powerpoint/2010/main" val="193566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57200" y="274638"/>
            <a:ext cx="8229600" cy="944562"/>
          </a:xfrm>
          <a:prstGeom prst="rect">
            <a:avLst/>
          </a:prstGeom>
        </p:spPr>
        <p:txBody>
          <a:bodyPr/>
          <a:lstStyle>
            <a:lvl1pPr algn="l">
              <a:lnSpc>
                <a:spcPts val="3800"/>
              </a:lnSpc>
              <a:defRPr sz="4000">
                <a:solidFill>
                  <a:schemeClr val="bg1"/>
                </a:solidFill>
                <a:latin typeface="Arial Narrow" pitchFamily="34" charset="0"/>
              </a:defRPr>
            </a:lvl1pPr>
          </a:lstStyle>
          <a:p>
            <a:r>
              <a:rPr lang="en-US" dirty="0"/>
              <a:t>Click to add slide title</a:t>
            </a:r>
            <a:br>
              <a:rPr lang="en-US" dirty="0"/>
            </a:br>
            <a:endParaRPr lang="en-US" dirty="0"/>
          </a:p>
        </p:txBody>
      </p:sp>
    </p:spTree>
    <p:extLst>
      <p:ext uri="{BB962C8B-B14F-4D97-AF65-F5344CB8AC3E}">
        <p14:creationId xmlns:p14="http://schemas.microsoft.com/office/powerpoint/2010/main" val="20141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944562"/>
          </a:xfrm>
          <a:prstGeom prst="rect">
            <a:avLst/>
          </a:prstGeom>
        </p:spPr>
        <p:txBody>
          <a:bodyPr/>
          <a:lstStyle>
            <a:lvl1pPr algn="l">
              <a:lnSpc>
                <a:spcPts val="3800"/>
              </a:lnSpc>
              <a:defRPr sz="4000">
                <a:solidFill>
                  <a:schemeClr val="bg1"/>
                </a:solidFill>
                <a:latin typeface="Arial Narrow" pitchFamily="34" charset="0"/>
              </a:defRPr>
            </a:lvl1pPr>
          </a:lstStyle>
          <a:p>
            <a:r>
              <a:rPr lang="en-US" dirty="0"/>
              <a:t>Click to add slide title</a:t>
            </a:r>
            <a:br>
              <a:rPr lang="en-US" dirty="0"/>
            </a:br>
            <a:endParaRPr lang="en-US" dirty="0"/>
          </a:p>
        </p:txBody>
      </p:sp>
    </p:spTree>
    <p:extLst>
      <p:ext uri="{BB962C8B-B14F-4D97-AF65-F5344CB8AC3E}">
        <p14:creationId xmlns:p14="http://schemas.microsoft.com/office/powerpoint/2010/main" val="913669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600200"/>
            <a:ext cx="7772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8"/>
          <p:cNvSpPr>
            <a:spLocks noChangeArrowheads="1"/>
          </p:cNvSpPr>
          <p:nvPr userDrawn="1"/>
        </p:nvSpPr>
        <p:spPr bwMode="auto">
          <a:xfrm>
            <a:off x="1219200" y="0"/>
            <a:ext cx="7924800" cy="1295400"/>
          </a:xfrm>
          <a:prstGeom prst="rect">
            <a:avLst/>
          </a:prstGeom>
          <a:gradFill rotWithShape="1">
            <a:gsLst>
              <a:gs pos="0">
                <a:srgbClr val="000000"/>
              </a:gs>
              <a:gs pos="100000">
                <a:srgbClr val="525F7A"/>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solidFill>
                <a:srgbClr val="000000"/>
              </a:solidFill>
            </a:endParaRPr>
          </a:p>
        </p:txBody>
      </p:sp>
      <p:sp>
        <p:nvSpPr>
          <p:cNvPr id="8" name="Rectangle 10"/>
          <p:cNvSpPr>
            <a:spLocks noChangeArrowheads="1"/>
          </p:cNvSpPr>
          <p:nvPr userDrawn="1"/>
        </p:nvSpPr>
        <p:spPr bwMode="auto">
          <a:xfrm rot="16200000">
            <a:off x="0" y="0"/>
            <a:ext cx="1295400" cy="1295400"/>
          </a:xfrm>
          <a:prstGeom prst="rect">
            <a:avLst/>
          </a:prstGeom>
          <a:gradFill rotWithShape="1">
            <a:gsLst>
              <a:gs pos="0">
                <a:srgbClr val="8000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solidFill>
                <a:srgbClr val="000000"/>
              </a:solidFill>
            </a:endParaRPr>
          </a:p>
        </p:txBody>
      </p:sp>
      <p:pic>
        <p:nvPicPr>
          <p:cNvPr id="9" name="Picture 11" descr="white-logo"/>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162800" y="576263"/>
            <a:ext cx="12954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userDrawn="1"/>
        </p:nvSpPr>
        <p:spPr bwMode="auto">
          <a:xfrm>
            <a:off x="6096000" y="990600"/>
            <a:ext cx="304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1200" b="1">
                <a:solidFill>
                  <a:srgbClr val="FFFFFF"/>
                </a:solidFill>
              </a:rPr>
              <a:t>Efficient, Effective, Responsive</a:t>
            </a:r>
          </a:p>
        </p:txBody>
      </p:sp>
    </p:spTree>
    <p:extLst>
      <p:ext uri="{BB962C8B-B14F-4D97-AF65-F5344CB8AC3E}">
        <p14:creationId xmlns:p14="http://schemas.microsoft.com/office/powerpoint/2010/main" val="4292349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924050"/>
          </a:xfrm>
        </p:spPr>
        <p:txBody>
          <a:bodyPr/>
          <a:lstStyle/>
          <a:p>
            <a:r>
              <a:rPr lang="en-US" sz="3200" dirty="0"/>
              <a:t>NATURAL RESOURCES MANAGEMENT PLAN FOR WHITETAIL WOODS REGIONAL PARK: RECOMMENDATION FOR PLAN ADOPTION</a:t>
            </a:r>
          </a:p>
        </p:txBody>
      </p:sp>
      <p:sp>
        <p:nvSpPr>
          <p:cNvPr id="3" name="Subtitle 2"/>
          <p:cNvSpPr>
            <a:spLocks noGrp="1"/>
          </p:cNvSpPr>
          <p:nvPr>
            <p:ph type="subTitle" idx="1"/>
          </p:nvPr>
        </p:nvSpPr>
        <p:spPr>
          <a:xfrm>
            <a:off x="1143000" y="3886200"/>
            <a:ext cx="6629400" cy="1752600"/>
          </a:xfrm>
        </p:spPr>
        <p:txBody>
          <a:bodyPr/>
          <a:lstStyle/>
          <a:p>
            <a:r>
              <a:rPr lang="en-US" dirty="0"/>
              <a:t>Joe Walton, Senior Ecologist</a:t>
            </a:r>
          </a:p>
          <a:p>
            <a:r>
              <a:rPr lang="en-US" dirty="0"/>
              <a:t>Tom Lewanski, Natural Resource Manager</a:t>
            </a:r>
          </a:p>
        </p:txBody>
      </p:sp>
    </p:spTree>
    <p:extLst>
      <p:ext uri="{BB962C8B-B14F-4D97-AF65-F5344CB8AC3E}">
        <p14:creationId xmlns:p14="http://schemas.microsoft.com/office/powerpoint/2010/main" val="1112563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2175C7-0855-4F95-B776-4062D50F444E}"/>
              </a:ext>
            </a:extLst>
          </p:cNvPr>
          <p:cNvSpPr>
            <a:spLocks noGrp="1"/>
          </p:cNvSpPr>
          <p:nvPr>
            <p:ph type="title"/>
          </p:nvPr>
        </p:nvSpPr>
        <p:spPr/>
        <p:txBody>
          <a:bodyPr/>
          <a:lstStyle/>
          <a:p>
            <a:r>
              <a:rPr lang="en-US" dirty="0"/>
              <a:t>Comments from the </a:t>
            </a:r>
            <a:br>
              <a:rPr lang="en-US" dirty="0"/>
            </a:br>
            <a:r>
              <a:rPr lang="en-US" dirty="0"/>
              <a:t>Public Review Period</a:t>
            </a:r>
          </a:p>
        </p:txBody>
      </p:sp>
      <p:sp>
        <p:nvSpPr>
          <p:cNvPr id="5" name="TextBox 4">
            <a:extLst>
              <a:ext uri="{FF2B5EF4-FFF2-40B4-BE49-F238E27FC236}">
                <a16:creationId xmlns:a16="http://schemas.microsoft.com/office/drawing/2014/main" id="{C67C4CDA-D321-4792-9DB5-7E9555D2895B}"/>
              </a:ext>
            </a:extLst>
          </p:cNvPr>
          <p:cNvSpPr txBox="1"/>
          <p:nvPr/>
        </p:nvSpPr>
        <p:spPr>
          <a:xfrm>
            <a:off x="609600" y="1644908"/>
            <a:ext cx="8001000" cy="5262979"/>
          </a:xfrm>
          <a:prstGeom prst="rect">
            <a:avLst/>
          </a:prstGeom>
          <a:noFill/>
        </p:spPr>
        <p:txBody>
          <a:bodyPr wrap="square" rtlCol="0">
            <a:spAutoFit/>
          </a:bodyPr>
          <a:lstStyle/>
          <a:p>
            <a:r>
              <a:rPr lang="en-US" sz="2800" dirty="0">
                <a:latin typeface="Arial Narrow" panose="020B0606020202030204" pitchFamily="34" charset="0"/>
              </a:rPr>
              <a:t>Both the </a:t>
            </a:r>
            <a:r>
              <a:rPr lang="en-US" sz="2800" b="1" dirty="0">
                <a:latin typeface="Arial Narrow" panose="020B0606020202030204" pitchFamily="34" charset="0"/>
              </a:rPr>
              <a:t>Vermillion River Watershed Joint Powers Organization</a:t>
            </a:r>
            <a:r>
              <a:rPr lang="en-US" sz="2800" dirty="0">
                <a:latin typeface="Arial Narrow" panose="020B0606020202030204" pitchFamily="34" charset="0"/>
              </a:rPr>
              <a:t> and the </a:t>
            </a:r>
            <a:r>
              <a:rPr lang="en-US" sz="2800" b="1" dirty="0">
                <a:latin typeface="Arial Narrow" panose="020B0606020202030204" pitchFamily="34" charset="0"/>
              </a:rPr>
              <a:t>Dakota Soil and Water Conservation District</a:t>
            </a:r>
            <a:r>
              <a:rPr lang="en-US" sz="2800" dirty="0">
                <a:latin typeface="Arial Narrow" panose="020B0606020202030204" pitchFamily="34" charset="0"/>
              </a:rPr>
              <a:t> reviewed the plan.  They made several comments, mostly regarding water resources management.  Some of the comments are listed here:</a:t>
            </a:r>
          </a:p>
          <a:p>
            <a:pPr marL="457200" indent="-457200">
              <a:buFont typeface="Arial" panose="020B0604020202020204" pitchFamily="34" charset="0"/>
              <a:buChar char="•"/>
            </a:pPr>
            <a:r>
              <a:rPr lang="en-US" sz="2800" dirty="0">
                <a:latin typeface="Arial Narrow" panose="020B0606020202030204" pitchFamily="34" charset="0"/>
              </a:rPr>
              <a:t>Include the subwatershed analysis in the Work Plan</a:t>
            </a:r>
          </a:p>
          <a:p>
            <a:pPr marL="457200" indent="-457200">
              <a:buFont typeface="Arial" panose="020B0604020202020204" pitchFamily="34" charset="0"/>
              <a:buChar char="•"/>
            </a:pPr>
            <a:r>
              <a:rPr lang="en-US" sz="2800" dirty="0">
                <a:latin typeface="Arial Narrow" panose="020B0606020202030204" pitchFamily="34" charset="0"/>
              </a:rPr>
              <a:t>Could Dakota County look into upstream and provide buffering on private and County properties to slow sedimentation and stormwater runoff?</a:t>
            </a:r>
          </a:p>
          <a:p>
            <a:pPr marL="457200" indent="-457200">
              <a:buFont typeface="Arial" panose="020B0604020202020204" pitchFamily="34" charset="0"/>
              <a:buChar char="•"/>
            </a:pPr>
            <a:r>
              <a:rPr lang="en-US" sz="2800" dirty="0">
                <a:latin typeface="Arial Narrow" panose="020B0606020202030204" pitchFamily="34" charset="0"/>
              </a:rPr>
              <a:t>Due to potential internal loading of Empire Lake, some sediment analysis may be needed to determine phosphorous release rates.</a:t>
            </a:r>
          </a:p>
        </p:txBody>
      </p:sp>
    </p:spTree>
    <p:extLst>
      <p:ext uri="{BB962C8B-B14F-4D97-AF65-F5344CB8AC3E}">
        <p14:creationId xmlns:p14="http://schemas.microsoft.com/office/powerpoint/2010/main" val="84502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07492A-DFFE-4F0C-B019-7EEA7DC6B444}"/>
              </a:ext>
            </a:extLst>
          </p:cNvPr>
          <p:cNvSpPr>
            <a:spLocks noGrp="1"/>
          </p:cNvSpPr>
          <p:nvPr>
            <p:ph idx="1"/>
          </p:nvPr>
        </p:nvSpPr>
        <p:spPr>
          <a:xfrm>
            <a:off x="838200" y="2286000"/>
            <a:ext cx="7772400" cy="3200400"/>
          </a:xfrm>
        </p:spPr>
        <p:txBody>
          <a:bodyPr>
            <a:normAutofit/>
          </a:bodyPr>
          <a:lstStyle/>
          <a:p>
            <a:pPr marL="0" indent="0">
              <a:buNone/>
            </a:pPr>
            <a:endParaRPr lang="en-US" dirty="0"/>
          </a:p>
          <a:p>
            <a:pPr marL="0" indent="0">
              <a:buNone/>
            </a:pPr>
            <a:r>
              <a:rPr lang="en-US" dirty="0"/>
              <a:t>Physical Development Committee, October 13</a:t>
            </a:r>
          </a:p>
          <a:p>
            <a:pPr marL="0" indent="0">
              <a:buNone/>
            </a:pPr>
            <a:endParaRPr lang="en-US" dirty="0"/>
          </a:p>
          <a:p>
            <a:pPr marL="0" indent="0">
              <a:buNone/>
            </a:pPr>
            <a:r>
              <a:rPr lang="en-US" dirty="0"/>
              <a:t>Plan Adoption, October 20, 2020</a:t>
            </a:r>
          </a:p>
        </p:txBody>
      </p:sp>
      <p:sp>
        <p:nvSpPr>
          <p:cNvPr id="3" name="Title 2">
            <a:extLst>
              <a:ext uri="{FF2B5EF4-FFF2-40B4-BE49-F238E27FC236}">
                <a16:creationId xmlns:a16="http://schemas.microsoft.com/office/drawing/2014/main" id="{1BB98746-E577-4015-A40A-A03D72519774}"/>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264103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07492A-DFFE-4F0C-B019-7EEA7DC6B444}"/>
              </a:ext>
            </a:extLst>
          </p:cNvPr>
          <p:cNvSpPr>
            <a:spLocks noGrp="1"/>
          </p:cNvSpPr>
          <p:nvPr>
            <p:ph idx="1"/>
          </p:nvPr>
        </p:nvSpPr>
        <p:spPr>
          <a:xfrm>
            <a:off x="914400" y="2514600"/>
            <a:ext cx="7772400" cy="2743200"/>
          </a:xfrm>
        </p:spPr>
        <p:txBody>
          <a:bodyPr>
            <a:normAutofit/>
          </a:bodyPr>
          <a:lstStyle/>
          <a:p>
            <a:pPr marL="0" indent="0">
              <a:buNone/>
            </a:pPr>
            <a:r>
              <a:rPr lang="en-US" b="1" dirty="0"/>
              <a:t>Action Requested</a:t>
            </a:r>
            <a:r>
              <a:rPr lang="en-US" dirty="0"/>
              <a:t>:</a:t>
            </a:r>
          </a:p>
          <a:p>
            <a:pPr marL="0" indent="0">
              <a:buNone/>
            </a:pPr>
            <a:r>
              <a:rPr lang="en-US" dirty="0"/>
              <a:t>Recommend to the County Board that the draft Natural Resource Management Plan for Whitetail Woods Regional Park be adopted. </a:t>
            </a:r>
          </a:p>
        </p:txBody>
      </p:sp>
      <p:sp>
        <p:nvSpPr>
          <p:cNvPr id="3" name="Title 2">
            <a:extLst>
              <a:ext uri="{FF2B5EF4-FFF2-40B4-BE49-F238E27FC236}">
                <a16:creationId xmlns:a16="http://schemas.microsoft.com/office/drawing/2014/main" id="{1BB98746-E577-4015-A40A-A03D72519774}"/>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197808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307837D-71C6-4A3C-BE29-3D7EAC6CF48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3333"/>
          <a:stretch/>
        </p:blipFill>
        <p:spPr>
          <a:xfrm>
            <a:off x="20" y="9"/>
            <a:ext cx="9143980" cy="4572447"/>
          </a:xfrm>
          <a:prstGeom prst="rect">
            <a:avLst/>
          </a:prstGeom>
        </p:spPr>
      </p:pic>
      <p:sp>
        <p:nvSpPr>
          <p:cNvPr id="9" name="Rectangle 8">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4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itle 2">
            <a:extLst>
              <a:ext uri="{FF2B5EF4-FFF2-40B4-BE49-F238E27FC236}">
                <a16:creationId xmlns:a16="http://schemas.microsoft.com/office/drawing/2014/main" id="{7ABECBE8-CD44-4647-95D5-6FCF5E3F23F1}"/>
              </a:ext>
            </a:extLst>
          </p:cNvPr>
          <p:cNvSpPr>
            <a:spLocks noGrp="1"/>
          </p:cNvSpPr>
          <p:nvPr>
            <p:ph type="title"/>
          </p:nvPr>
        </p:nvSpPr>
        <p:spPr>
          <a:xfrm>
            <a:off x="436259" y="5082934"/>
            <a:ext cx="5875644" cy="1264588"/>
          </a:xfrm>
        </p:spPr>
        <p:txBody>
          <a:bodyPr vert="horz" lIns="91440" tIns="45720" rIns="91440" bIns="45720" rtlCol="0" anchor="ctr">
            <a:normAutofit/>
          </a:bodyPr>
          <a:lstStyle/>
          <a:p>
            <a:pPr algn="r">
              <a:lnSpc>
                <a:spcPct val="90000"/>
              </a:lnSpc>
            </a:pPr>
            <a:r>
              <a:rPr lang="en-US" sz="6000" dirty="0">
                <a:solidFill>
                  <a:schemeClr val="tx1"/>
                </a:solidFill>
                <a:latin typeface="+mj-lt"/>
              </a:rPr>
              <a:t>QUESTIONS?</a:t>
            </a:r>
          </a:p>
        </p:txBody>
      </p:sp>
      <p:cxnSp>
        <p:nvCxnSpPr>
          <p:cNvPr id="11" name="Straight Connector 1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06844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098D24B-E00E-4756-BB82-FE75B6058D8A}"/>
              </a:ext>
            </a:extLst>
          </p:cNvPr>
          <p:cNvPicPr>
            <a:picLocks noGrp="1" noChangeAspect="1"/>
          </p:cNvPicPr>
          <p:nvPr>
            <p:ph idx="1"/>
          </p:nvPr>
        </p:nvPicPr>
        <p:blipFill>
          <a:blip r:embed="rId3"/>
          <a:stretch>
            <a:fillRect/>
          </a:stretch>
        </p:blipFill>
        <p:spPr>
          <a:xfrm>
            <a:off x="273495" y="1447801"/>
            <a:ext cx="8641905" cy="5280502"/>
          </a:xfrm>
          <a:prstGeom prst="rect">
            <a:avLst/>
          </a:prstGeom>
        </p:spPr>
      </p:pic>
      <p:sp>
        <p:nvSpPr>
          <p:cNvPr id="3" name="Title 2">
            <a:extLst>
              <a:ext uri="{FF2B5EF4-FFF2-40B4-BE49-F238E27FC236}">
                <a16:creationId xmlns:a16="http://schemas.microsoft.com/office/drawing/2014/main" id="{A7AD0BE9-A963-451A-A661-D13129A9B79C}"/>
              </a:ext>
            </a:extLst>
          </p:cNvPr>
          <p:cNvSpPr>
            <a:spLocks noGrp="1"/>
          </p:cNvSpPr>
          <p:nvPr>
            <p:ph type="title"/>
          </p:nvPr>
        </p:nvSpPr>
        <p:spPr>
          <a:xfrm>
            <a:off x="457200" y="274638"/>
            <a:ext cx="8229600" cy="944562"/>
          </a:xfrm>
        </p:spPr>
        <p:txBody>
          <a:bodyPr/>
          <a:lstStyle/>
          <a:p>
            <a:r>
              <a:rPr lang="en-US" dirty="0"/>
              <a:t>VISION FOR NATURAL</a:t>
            </a:r>
            <a:br>
              <a:rPr lang="en-US" dirty="0"/>
            </a:br>
            <a:r>
              <a:rPr lang="en-US" dirty="0"/>
              <a:t>RESOURCES</a:t>
            </a:r>
          </a:p>
        </p:txBody>
      </p:sp>
      <p:sp>
        <p:nvSpPr>
          <p:cNvPr id="6" name="TextBox 5">
            <a:extLst>
              <a:ext uri="{FF2B5EF4-FFF2-40B4-BE49-F238E27FC236}">
                <a16:creationId xmlns:a16="http://schemas.microsoft.com/office/drawing/2014/main" id="{33967B50-4342-45C5-920A-2259533DC92B}"/>
              </a:ext>
            </a:extLst>
          </p:cNvPr>
          <p:cNvSpPr txBox="1"/>
          <p:nvPr/>
        </p:nvSpPr>
        <p:spPr>
          <a:xfrm>
            <a:off x="381000" y="1447801"/>
            <a:ext cx="5715000" cy="2126864"/>
          </a:xfrm>
          <a:prstGeom prst="rect">
            <a:avLst/>
          </a:prstGeom>
          <a:noFill/>
        </p:spPr>
        <p:txBody>
          <a:bodyPr wrap="square" rtlCol="0">
            <a:spAutoFit/>
          </a:bodyPr>
          <a:lstStyle/>
          <a:p>
            <a:pPr>
              <a:lnSpc>
                <a:spcPct val="150000"/>
              </a:lnSpc>
              <a:spcBef>
                <a:spcPts val="1200"/>
              </a:spcBef>
            </a:pPr>
            <a:r>
              <a:rPr lang="en-US" b="1" i="1" dirty="0">
                <a:solidFill>
                  <a:srgbClr val="0070C0"/>
                </a:solidFill>
                <a:effectLst>
                  <a:glow rad="127000">
                    <a:schemeClr val="bg1"/>
                  </a:glow>
                </a:effectLst>
              </a:rPr>
              <a:t>The water, vegetation, and wildlife of Dakota County Parks will be managed to conserve biodiversity, restore native habitats, improve public benefits, and achieve resilience and regionally outstanding quality, now and for future generations.</a:t>
            </a:r>
          </a:p>
        </p:txBody>
      </p:sp>
      <p:sp>
        <p:nvSpPr>
          <p:cNvPr id="2" name="TextBox 1">
            <a:extLst>
              <a:ext uri="{FF2B5EF4-FFF2-40B4-BE49-F238E27FC236}">
                <a16:creationId xmlns:a16="http://schemas.microsoft.com/office/drawing/2014/main" id="{B822D905-E860-4EB5-BC60-FF3DF6693794}"/>
              </a:ext>
            </a:extLst>
          </p:cNvPr>
          <p:cNvSpPr txBox="1"/>
          <p:nvPr/>
        </p:nvSpPr>
        <p:spPr>
          <a:xfrm rot="10800000" flipH="1" flipV="1">
            <a:off x="3569208" y="4925579"/>
            <a:ext cx="5422392" cy="2031325"/>
          </a:xfrm>
          <a:prstGeom prst="rect">
            <a:avLst/>
          </a:prstGeom>
          <a:noFill/>
        </p:spPr>
        <p:txBody>
          <a:bodyPr wrap="square" rtlCol="0">
            <a:spAutoFit/>
          </a:bodyPr>
          <a:lstStyle/>
          <a:p>
            <a:r>
              <a:rPr lang="en-US" b="1" i="1" dirty="0">
                <a:solidFill>
                  <a:srgbClr val="0070C0"/>
                </a:solidFill>
              </a:rPr>
              <a:t>Whitetail Woods Regional Park is a healthy mosaic of natural and community spaces that restore the human spirit, where people can gather, celebrate, and be inspired. Outstanding recreation and learning experiences heighten awareness and appreciation of our relationship with nature.</a:t>
            </a:r>
            <a:endParaRPr lang="en-US" b="1" dirty="0">
              <a:solidFill>
                <a:srgbClr val="0070C0"/>
              </a:solidFill>
            </a:endParaRPr>
          </a:p>
          <a:p>
            <a:endParaRPr lang="en-US" dirty="0"/>
          </a:p>
        </p:txBody>
      </p:sp>
    </p:spTree>
    <p:extLst>
      <p:ext uri="{BB962C8B-B14F-4D97-AF65-F5344CB8AC3E}">
        <p14:creationId xmlns:p14="http://schemas.microsoft.com/office/powerpoint/2010/main" val="55418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02AC3-0141-46A5-AAC1-45A220980A92}"/>
              </a:ext>
            </a:extLst>
          </p:cNvPr>
          <p:cNvSpPr>
            <a:spLocks noGrp="1"/>
          </p:cNvSpPr>
          <p:nvPr>
            <p:ph type="title"/>
          </p:nvPr>
        </p:nvSpPr>
        <p:spPr/>
        <p:txBody>
          <a:bodyPr/>
          <a:lstStyle/>
          <a:p>
            <a:r>
              <a:rPr lang="en-US" dirty="0"/>
              <a:t>Landscape</a:t>
            </a:r>
            <a:br>
              <a:rPr lang="en-US" dirty="0"/>
            </a:br>
            <a:r>
              <a:rPr lang="en-US" dirty="0"/>
              <a:t>Context</a:t>
            </a:r>
          </a:p>
        </p:txBody>
      </p:sp>
      <p:pic>
        <p:nvPicPr>
          <p:cNvPr id="4" name="Picture 3">
            <a:extLst>
              <a:ext uri="{FF2B5EF4-FFF2-40B4-BE49-F238E27FC236}">
                <a16:creationId xmlns:a16="http://schemas.microsoft.com/office/drawing/2014/main" id="{39D43D34-9D3F-47EC-807A-2365C28C61BC}"/>
              </a:ext>
            </a:extLst>
          </p:cNvPr>
          <p:cNvPicPr>
            <a:picLocks noChangeAspect="1"/>
          </p:cNvPicPr>
          <p:nvPr/>
        </p:nvPicPr>
        <p:blipFill>
          <a:blip r:embed="rId3"/>
          <a:stretch>
            <a:fillRect/>
          </a:stretch>
        </p:blipFill>
        <p:spPr>
          <a:xfrm>
            <a:off x="3838438" y="2959"/>
            <a:ext cx="5297424" cy="6858000"/>
          </a:xfrm>
          <a:prstGeom prst="rect">
            <a:avLst/>
          </a:prstGeom>
        </p:spPr>
      </p:pic>
    </p:spTree>
    <p:extLst>
      <p:ext uri="{BB962C8B-B14F-4D97-AF65-F5344CB8AC3E}">
        <p14:creationId xmlns:p14="http://schemas.microsoft.com/office/powerpoint/2010/main" val="368590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5C232A-ECF2-43A1-8386-DE7613E10B1B}"/>
              </a:ext>
            </a:extLst>
          </p:cNvPr>
          <p:cNvSpPr>
            <a:spLocks noGrp="1"/>
          </p:cNvSpPr>
          <p:nvPr>
            <p:ph idx="1"/>
          </p:nvPr>
        </p:nvSpPr>
        <p:spPr>
          <a:xfrm>
            <a:off x="990600" y="2941047"/>
            <a:ext cx="4114800" cy="2133602"/>
          </a:xfrm>
        </p:spPr>
        <p:txBody>
          <a:bodyPr>
            <a:normAutofit fontScale="92500" lnSpcReduction="10000"/>
          </a:bodyPr>
          <a:lstStyle/>
          <a:p>
            <a:r>
              <a:rPr lang="en-US" dirty="0"/>
              <a:t>Research &amp; Findings</a:t>
            </a:r>
          </a:p>
          <a:p>
            <a:r>
              <a:rPr lang="en-US" dirty="0"/>
              <a:t>Goals</a:t>
            </a:r>
          </a:p>
          <a:p>
            <a:r>
              <a:rPr lang="en-US" dirty="0"/>
              <a:t>Recommendations</a:t>
            </a:r>
          </a:p>
          <a:p>
            <a:r>
              <a:rPr lang="en-US" dirty="0"/>
              <a:t>Priorities</a:t>
            </a:r>
          </a:p>
        </p:txBody>
      </p:sp>
      <p:sp>
        <p:nvSpPr>
          <p:cNvPr id="3" name="Title 2">
            <a:extLst>
              <a:ext uri="{FF2B5EF4-FFF2-40B4-BE49-F238E27FC236}">
                <a16:creationId xmlns:a16="http://schemas.microsoft.com/office/drawing/2014/main" id="{FDD924B6-ED67-49D0-8CEF-0F72BAABA779}"/>
              </a:ext>
            </a:extLst>
          </p:cNvPr>
          <p:cNvSpPr>
            <a:spLocks noGrp="1"/>
          </p:cNvSpPr>
          <p:nvPr>
            <p:ph type="title"/>
          </p:nvPr>
        </p:nvSpPr>
        <p:spPr/>
        <p:txBody>
          <a:bodyPr/>
          <a:lstStyle/>
          <a:p>
            <a:r>
              <a:rPr lang="en-US" dirty="0"/>
              <a:t>PROJECT RECAP</a:t>
            </a:r>
          </a:p>
        </p:txBody>
      </p:sp>
      <p:pic>
        <p:nvPicPr>
          <p:cNvPr id="5" name="Picture 4">
            <a:extLst>
              <a:ext uri="{FF2B5EF4-FFF2-40B4-BE49-F238E27FC236}">
                <a16:creationId xmlns:a16="http://schemas.microsoft.com/office/drawing/2014/main" id="{D657FA01-83EE-4C8E-851A-431517FFA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0222" y="1524000"/>
            <a:ext cx="3793778" cy="4967697"/>
          </a:xfrm>
          <a:prstGeom prst="rect">
            <a:avLst/>
          </a:prstGeom>
        </p:spPr>
      </p:pic>
    </p:spTree>
    <p:extLst>
      <p:ext uri="{BB962C8B-B14F-4D97-AF65-F5344CB8AC3E}">
        <p14:creationId xmlns:p14="http://schemas.microsoft.com/office/powerpoint/2010/main" val="368778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2175C7-0855-4F95-B776-4062D50F444E}"/>
              </a:ext>
            </a:extLst>
          </p:cNvPr>
          <p:cNvSpPr>
            <a:spLocks noGrp="1"/>
          </p:cNvSpPr>
          <p:nvPr>
            <p:ph type="title"/>
          </p:nvPr>
        </p:nvSpPr>
        <p:spPr/>
        <p:txBody>
          <a:bodyPr/>
          <a:lstStyle/>
          <a:p>
            <a:r>
              <a:rPr lang="en-US" dirty="0"/>
              <a:t>Work Plan Summary with </a:t>
            </a:r>
            <a:br>
              <a:rPr lang="en-US" dirty="0"/>
            </a:br>
            <a:r>
              <a:rPr lang="en-US" dirty="0"/>
              <a:t>Anticipated Funding </a:t>
            </a:r>
          </a:p>
        </p:txBody>
      </p:sp>
      <p:pic>
        <p:nvPicPr>
          <p:cNvPr id="5" name="Content Placeholder 4">
            <a:extLst>
              <a:ext uri="{FF2B5EF4-FFF2-40B4-BE49-F238E27FC236}">
                <a16:creationId xmlns:a16="http://schemas.microsoft.com/office/drawing/2014/main" id="{198FF5EA-6EB9-4A11-80C7-6291F895A323}"/>
              </a:ext>
            </a:extLst>
          </p:cNvPr>
          <p:cNvPicPr>
            <a:picLocks noGrp="1" noChangeAspect="1"/>
          </p:cNvPicPr>
          <p:nvPr>
            <p:ph idx="1"/>
          </p:nvPr>
        </p:nvPicPr>
        <p:blipFill>
          <a:blip r:embed="rId3"/>
          <a:stretch>
            <a:fillRect/>
          </a:stretch>
        </p:blipFill>
        <p:spPr>
          <a:xfrm>
            <a:off x="968478" y="1369362"/>
            <a:ext cx="7337322" cy="5336238"/>
          </a:xfrm>
          <a:prstGeom prst="rect">
            <a:avLst/>
          </a:prstGeom>
        </p:spPr>
      </p:pic>
    </p:spTree>
    <p:extLst>
      <p:ext uri="{BB962C8B-B14F-4D97-AF65-F5344CB8AC3E}">
        <p14:creationId xmlns:p14="http://schemas.microsoft.com/office/powerpoint/2010/main" val="53374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2175C7-0855-4F95-B776-4062D50F444E}"/>
              </a:ext>
            </a:extLst>
          </p:cNvPr>
          <p:cNvSpPr>
            <a:spLocks noGrp="1"/>
          </p:cNvSpPr>
          <p:nvPr>
            <p:ph type="title"/>
          </p:nvPr>
        </p:nvSpPr>
        <p:spPr/>
        <p:txBody>
          <a:bodyPr/>
          <a:lstStyle/>
          <a:p>
            <a:r>
              <a:rPr lang="en-US" dirty="0"/>
              <a:t>Comments from the </a:t>
            </a:r>
            <a:br>
              <a:rPr lang="en-US" dirty="0"/>
            </a:br>
            <a:r>
              <a:rPr lang="en-US" dirty="0"/>
              <a:t>Public Review Period</a:t>
            </a:r>
          </a:p>
        </p:txBody>
      </p:sp>
      <p:sp>
        <p:nvSpPr>
          <p:cNvPr id="5" name="TextBox 4">
            <a:extLst>
              <a:ext uri="{FF2B5EF4-FFF2-40B4-BE49-F238E27FC236}">
                <a16:creationId xmlns:a16="http://schemas.microsoft.com/office/drawing/2014/main" id="{C67C4CDA-D321-4792-9DB5-7E9555D2895B}"/>
              </a:ext>
            </a:extLst>
          </p:cNvPr>
          <p:cNvSpPr txBox="1"/>
          <p:nvPr/>
        </p:nvSpPr>
        <p:spPr>
          <a:xfrm>
            <a:off x="856445" y="2743200"/>
            <a:ext cx="7848600" cy="2523768"/>
          </a:xfrm>
          <a:prstGeom prst="rect">
            <a:avLst/>
          </a:prstGeom>
          <a:noFill/>
        </p:spPr>
        <p:txBody>
          <a:bodyPr wrap="square" rtlCol="0">
            <a:spAutoFit/>
          </a:bodyPr>
          <a:lstStyle/>
          <a:p>
            <a:r>
              <a:rPr lang="en-US" sz="2800" dirty="0">
                <a:latin typeface="Arial Narrow" panose="020B0606020202030204" pitchFamily="34" charset="0"/>
              </a:rPr>
              <a:t>Public Review period was conducted from July 15-August 31, 2020</a:t>
            </a:r>
          </a:p>
          <a:p>
            <a:pPr marL="285750" indent="-285750">
              <a:buFont typeface="Arial" panose="020B0604020202020204" pitchFamily="34" charset="0"/>
              <a:buChar char="•"/>
            </a:pPr>
            <a:endParaRPr lang="en-US" sz="2800" dirty="0">
              <a:latin typeface="Arial Narrow" panose="020B0606020202030204" pitchFamily="34" charset="0"/>
            </a:endParaRPr>
          </a:p>
          <a:p>
            <a:r>
              <a:rPr lang="en-US" sz="2800" dirty="0">
                <a:latin typeface="Arial Narrow" panose="020B0606020202030204" pitchFamily="34" charset="0"/>
              </a:rPr>
              <a:t>Changes to the document occurred as a result of the comments, and are highlighted in yellow in the draft plan</a:t>
            </a:r>
          </a:p>
          <a:p>
            <a:endParaRPr lang="en-US" dirty="0"/>
          </a:p>
        </p:txBody>
      </p:sp>
    </p:spTree>
    <p:extLst>
      <p:ext uri="{BB962C8B-B14F-4D97-AF65-F5344CB8AC3E}">
        <p14:creationId xmlns:p14="http://schemas.microsoft.com/office/powerpoint/2010/main" val="37777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2175C7-0855-4F95-B776-4062D50F444E}"/>
              </a:ext>
            </a:extLst>
          </p:cNvPr>
          <p:cNvSpPr>
            <a:spLocks noGrp="1"/>
          </p:cNvSpPr>
          <p:nvPr>
            <p:ph type="title"/>
          </p:nvPr>
        </p:nvSpPr>
        <p:spPr/>
        <p:txBody>
          <a:bodyPr/>
          <a:lstStyle/>
          <a:p>
            <a:r>
              <a:rPr lang="en-US" dirty="0"/>
              <a:t>Comments from the Public Review </a:t>
            </a:r>
            <a:br>
              <a:rPr lang="en-US" dirty="0"/>
            </a:br>
            <a:r>
              <a:rPr lang="en-US" dirty="0"/>
              <a:t>Period: Open House</a:t>
            </a:r>
          </a:p>
        </p:txBody>
      </p:sp>
      <p:sp>
        <p:nvSpPr>
          <p:cNvPr id="5" name="TextBox 4">
            <a:extLst>
              <a:ext uri="{FF2B5EF4-FFF2-40B4-BE49-F238E27FC236}">
                <a16:creationId xmlns:a16="http://schemas.microsoft.com/office/drawing/2014/main" id="{C67C4CDA-D321-4792-9DB5-7E9555D2895B}"/>
              </a:ext>
            </a:extLst>
          </p:cNvPr>
          <p:cNvSpPr txBox="1"/>
          <p:nvPr/>
        </p:nvSpPr>
        <p:spPr>
          <a:xfrm>
            <a:off x="-685800" y="3048000"/>
            <a:ext cx="9296400" cy="1384995"/>
          </a:xfrm>
          <a:prstGeom prst="rect">
            <a:avLst/>
          </a:prstGeom>
          <a:noFill/>
        </p:spPr>
        <p:txBody>
          <a:bodyPr wrap="square" rtlCol="0">
            <a:spAutoFit/>
          </a:bodyPr>
          <a:lstStyle/>
          <a:p>
            <a:pPr lvl="3">
              <a:spcAft>
                <a:spcPts val="1200"/>
              </a:spcAft>
            </a:pPr>
            <a:r>
              <a:rPr lang="en-US" sz="2800" dirty="0">
                <a:latin typeface="Arial Narrow" panose="020B0606020202030204" pitchFamily="34" charset="0"/>
              </a:rPr>
              <a:t>An Virtual Open House was held, via Zoom, on Wednesday, August 6, 2020</a:t>
            </a:r>
          </a:p>
          <a:p>
            <a:endParaRPr lang="en-US" dirty="0"/>
          </a:p>
        </p:txBody>
      </p:sp>
    </p:spTree>
    <p:extLst>
      <p:ext uri="{BB962C8B-B14F-4D97-AF65-F5344CB8AC3E}">
        <p14:creationId xmlns:p14="http://schemas.microsoft.com/office/powerpoint/2010/main" val="498674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2175C7-0855-4F95-B776-4062D50F444E}"/>
              </a:ext>
            </a:extLst>
          </p:cNvPr>
          <p:cNvSpPr>
            <a:spLocks noGrp="1"/>
          </p:cNvSpPr>
          <p:nvPr>
            <p:ph type="title"/>
          </p:nvPr>
        </p:nvSpPr>
        <p:spPr/>
        <p:txBody>
          <a:bodyPr/>
          <a:lstStyle/>
          <a:p>
            <a:r>
              <a:rPr lang="en-US" dirty="0"/>
              <a:t>Comments from the Public Review </a:t>
            </a:r>
            <a:br>
              <a:rPr lang="en-US" dirty="0"/>
            </a:br>
            <a:r>
              <a:rPr lang="en-US" dirty="0"/>
              <a:t>Period: Open House</a:t>
            </a:r>
          </a:p>
        </p:txBody>
      </p:sp>
      <p:sp>
        <p:nvSpPr>
          <p:cNvPr id="5" name="TextBox 4">
            <a:extLst>
              <a:ext uri="{FF2B5EF4-FFF2-40B4-BE49-F238E27FC236}">
                <a16:creationId xmlns:a16="http://schemas.microsoft.com/office/drawing/2014/main" id="{C67C4CDA-D321-4792-9DB5-7E9555D2895B}"/>
              </a:ext>
            </a:extLst>
          </p:cNvPr>
          <p:cNvSpPr txBox="1"/>
          <p:nvPr/>
        </p:nvSpPr>
        <p:spPr>
          <a:xfrm>
            <a:off x="-623552" y="1524000"/>
            <a:ext cx="9296400" cy="5016758"/>
          </a:xfrm>
          <a:prstGeom prst="rect">
            <a:avLst/>
          </a:prstGeom>
          <a:noFill/>
        </p:spPr>
        <p:txBody>
          <a:bodyPr wrap="square" rtlCol="0">
            <a:spAutoFit/>
          </a:bodyPr>
          <a:lstStyle/>
          <a:p>
            <a:pPr lvl="3">
              <a:spcAft>
                <a:spcPts val="1200"/>
              </a:spcAft>
            </a:pPr>
            <a:r>
              <a:rPr lang="en-US" sz="2800" dirty="0">
                <a:latin typeface="Arial Narrow" panose="020B0606020202030204" pitchFamily="34" charset="0"/>
              </a:rPr>
              <a:t>Summary of Poll Questions</a:t>
            </a:r>
          </a:p>
          <a:p>
            <a:pPr marL="1828800" lvl="3" indent="-457200">
              <a:spcAft>
                <a:spcPts val="1200"/>
              </a:spcAft>
              <a:buFont typeface="Arial" panose="020B0604020202020204" pitchFamily="34" charset="0"/>
              <a:buChar char="•"/>
            </a:pPr>
            <a:r>
              <a:rPr lang="en-US" sz="2800" dirty="0">
                <a:latin typeface="Arial Narrow" panose="020B0606020202030204" pitchFamily="34" charset="0"/>
              </a:rPr>
              <a:t>Attendees were either very or somewhat familiar with the park</a:t>
            </a:r>
          </a:p>
          <a:p>
            <a:pPr marL="1828800" lvl="3" indent="-457200">
              <a:spcAft>
                <a:spcPts val="1200"/>
              </a:spcAft>
              <a:buFont typeface="Arial" panose="020B0604020202020204" pitchFamily="34" charset="0"/>
              <a:buChar char="•"/>
            </a:pPr>
            <a:r>
              <a:rPr lang="en-US" sz="2800" dirty="0">
                <a:latin typeface="Arial Narrow" panose="020B0606020202030204" pitchFamily="34" charset="0"/>
              </a:rPr>
              <a:t>Attendees had noticed many or at least a few changes in the park’s natural resources over the past few years</a:t>
            </a:r>
          </a:p>
          <a:p>
            <a:pPr marL="1828800" lvl="3" indent="-457200">
              <a:spcAft>
                <a:spcPts val="1200"/>
              </a:spcAft>
              <a:buFont typeface="Arial" panose="020B0604020202020204" pitchFamily="34" charset="0"/>
              <a:buChar char="•"/>
            </a:pPr>
            <a:r>
              <a:rPr lang="en-US" sz="2800" dirty="0">
                <a:latin typeface="Arial Narrow" panose="020B0606020202030204" pitchFamily="34" charset="0"/>
              </a:rPr>
              <a:t>Changes attendees had noticed were felt to be for the better not the worse</a:t>
            </a:r>
          </a:p>
          <a:p>
            <a:pPr marL="1828800" lvl="3" indent="-457200">
              <a:spcAft>
                <a:spcPts val="1200"/>
              </a:spcAft>
              <a:buFont typeface="Arial" panose="020B0604020202020204" pitchFamily="34" charset="0"/>
              <a:buChar char="•"/>
            </a:pPr>
            <a:r>
              <a:rPr lang="en-US" sz="2800" dirty="0">
                <a:latin typeface="Arial Narrow" panose="020B0606020202030204" pitchFamily="34" charset="0"/>
              </a:rPr>
              <a:t>Attendees were intrigued by the possibility or introducing wild rice to Empire Lake, but wanted to research it first and consider the consequences</a:t>
            </a:r>
          </a:p>
        </p:txBody>
      </p:sp>
    </p:spTree>
    <p:extLst>
      <p:ext uri="{BB962C8B-B14F-4D97-AF65-F5344CB8AC3E}">
        <p14:creationId xmlns:p14="http://schemas.microsoft.com/office/powerpoint/2010/main" val="379439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2175C7-0855-4F95-B776-4062D50F444E}"/>
              </a:ext>
            </a:extLst>
          </p:cNvPr>
          <p:cNvSpPr>
            <a:spLocks noGrp="1"/>
          </p:cNvSpPr>
          <p:nvPr>
            <p:ph type="title"/>
          </p:nvPr>
        </p:nvSpPr>
        <p:spPr/>
        <p:txBody>
          <a:bodyPr/>
          <a:lstStyle/>
          <a:p>
            <a:r>
              <a:rPr lang="en-US" dirty="0"/>
              <a:t>Comments from the Public Review </a:t>
            </a:r>
            <a:br>
              <a:rPr lang="en-US" dirty="0"/>
            </a:br>
            <a:r>
              <a:rPr lang="en-US" dirty="0"/>
              <a:t>Period: Open House</a:t>
            </a:r>
          </a:p>
        </p:txBody>
      </p:sp>
      <p:sp>
        <p:nvSpPr>
          <p:cNvPr id="5" name="TextBox 4">
            <a:extLst>
              <a:ext uri="{FF2B5EF4-FFF2-40B4-BE49-F238E27FC236}">
                <a16:creationId xmlns:a16="http://schemas.microsoft.com/office/drawing/2014/main" id="{C67C4CDA-D321-4792-9DB5-7E9555D2895B}"/>
              </a:ext>
            </a:extLst>
          </p:cNvPr>
          <p:cNvSpPr txBox="1"/>
          <p:nvPr/>
        </p:nvSpPr>
        <p:spPr>
          <a:xfrm>
            <a:off x="-990600" y="1524000"/>
            <a:ext cx="9906000" cy="5601533"/>
          </a:xfrm>
          <a:prstGeom prst="rect">
            <a:avLst/>
          </a:prstGeom>
          <a:noFill/>
        </p:spPr>
        <p:txBody>
          <a:bodyPr wrap="square" rtlCol="0">
            <a:spAutoFit/>
          </a:bodyPr>
          <a:lstStyle/>
          <a:p>
            <a:pPr lvl="3">
              <a:spcAft>
                <a:spcPts val="1200"/>
              </a:spcAft>
            </a:pPr>
            <a:r>
              <a:rPr lang="en-US" sz="2800" dirty="0">
                <a:latin typeface="Arial Narrow" panose="020B0606020202030204" pitchFamily="34" charset="0"/>
              </a:rPr>
              <a:t>Summary of Poll Questions</a:t>
            </a:r>
          </a:p>
          <a:p>
            <a:pPr marL="1828800" lvl="3" indent="-457200">
              <a:spcAft>
                <a:spcPts val="1200"/>
              </a:spcAft>
              <a:buFont typeface="Arial" panose="020B0604020202020204" pitchFamily="34" charset="0"/>
              <a:buChar char="•"/>
            </a:pPr>
            <a:r>
              <a:rPr lang="en-US" sz="2800" dirty="0">
                <a:latin typeface="Arial Narrow" panose="020B0606020202030204" pitchFamily="34" charset="0"/>
              </a:rPr>
              <a:t>Attendees felt that the direction, vision, and goals of the plan were either just right or very good but needed a little work</a:t>
            </a:r>
          </a:p>
          <a:p>
            <a:pPr marL="1828800" lvl="3" indent="-457200">
              <a:spcAft>
                <a:spcPts val="1200"/>
              </a:spcAft>
              <a:buFont typeface="Arial" panose="020B0604020202020204" pitchFamily="34" charset="0"/>
              <a:buChar char="•"/>
            </a:pPr>
            <a:r>
              <a:rPr lang="en-US" sz="2800" dirty="0">
                <a:latin typeface="Arial Narrow" panose="020B0606020202030204" pitchFamily="34" charset="0"/>
              </a:rPr>
              <a:t>Attendees either strongly agreed or agreed with the priorities that were laid out in the plan</a:t>
            </a:r>
          </a:p>
          <a:p>
            <a:pPr marL="1828800" lvl="3" indent="-457200">
              <a:spcAft>
                <a:spcPts val="1200"/>
              </a:spcAft>
              <a:buFont typeface="Arial" panose="020B0604020202020204" pitchFamily="34" charset="0"/>
              <a:buChar char="•"/>
            </a:pPr>
            <a:r>
              <a:rPr lang="en-US" sz="2800" dirty="0">
                <a:latin typeface="Arial Narrow" panose="020B0606020202030204" pitchFamily="34" charset="0"/>
              </a:rPr>
              <a:t>Regarding the Work Plan, although some attendees felt that it would take too long to achieve intended results, most felt that it was either what they expected or seemed about right.</a:t>
            </a:r>
          </a:p>
          <a:p>
            <a:pPr marL="1828800" lvl="3" indent="-457200">
              <a:spcAft>
                <a:spcPts val="1200"/>
              </a:spcAft>
              <a:buFont typeface="Arial" panose="020B0604020202020204" pitchFamily="34" charset="0"/>
              <a:buChar char="•"/>
            </a:pPr>
            <a:r>
              <a:rPr lang="en-US" sz="2800" dirty="0">
                <a:latin typeface="Arial Narrow" panose="020B0606020202030204" pitchFamily="34" charset="0"/>
              </a:rPr>
              <a:t>There were no further questions at the end of the presentation</a:t>
            </a:r>
          </a:p>
          <a:p>
            <a:pPr marL="1828800" lvl="3" indent="-457200">
              <a:spcAft>
                <a:spcPts val="1200"/>
              </a:spcAft>
              <a:buFont typeface="Arial" panose="020B0604020202020204" pitchFamily="34" charset="0"/>
              <a:buChar char="•"/>
            </a:pPr>
            <a:endParaRPr lang="en-US" sz="2800" dirty="0">
              <a:latin typeface="Arial Narrow" panose="020B0606020202030204" pitchFamily="34" charset="0"/>
            </a:endParaRPr>
          </a:p>
        </p:txBody>
      </p:sp>
    </p:spTree>
    <p:extLst>
      <p:ext uri="{BB962C8B-B14F-4D97-AF65-F5344CB8AC3E}">
        <p14:creationId xmlns:p14="http://schemas.microsoft.com/office/powerpoint/2010/main" val="2178275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C Meeting Materials" ma:contentTypeID="0x010100AFC0A76279A8504F978C707C61760B8A010013184263409DF54DB3B60B840EA9AF69" ma:contentTypeVersion="5" ma:contentTypeDescription="" ma:contentTypeScope="" ma:versionID="775678fcb36aa4d8a27a60e8f40253cb">
  <xsd:schema xmlns:xsd="http://www.w3.org/2001/XMLSchema" xmlns:xs="http://www.w3.org/2001/XMLSchema" xmlns:p="http://schemas.microsoft.com/office/2006/metadata/properties" xmlns:ns2="b61b2ffb-4091-40da-a45f-dfde0aeea415" targetNamespace="http://schemas.microsoft.com/office/2006/metadata/properties" ma:root="true" ma:fieldsID="c966e2b1950a3cbf703633b12096a26e" ns2:_="">
    <xsd:import namespace="b61b2ffb-4091-40da-a45f-dfde0aeea415"/>
    <xsd:element name="properties">
      <xsd:complexType>
        <xsd:sequence>
          <xsd:element name="documentManagement">
            <xsd:complexType>
              <xsd:all>
                <xsd:element ref="ns2:_dlc_DocId" minOccurs="0"/>
                <xsd:element ref="ns2:_dlc_DocIdUrl" minOccurs="0"/>
                <xsd:element ref="ns2:_dlc_DocIdPersistId" minOccurs="0"/>
                <xsd:element ref="ns2:MeetingDate"/>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b2ffb-4091-40da-a45f-dfde0aeea41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eetingDate" ma:index="11" ma:displayName="Meeting Date" ma:description="Enter the meeting date when this item was presented." ma:format="DateOnly" ma:internalName="MeetingDate" ma:readOnly="false">
      <xsd:simpleType>
        <xsd:restriction base="dms:DateTime"/>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etingDate xmlns="b61b2ffb-4091-40da-a45f-dfde0aeea415">2020-09-24T05:00:00+00:00</Meeting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B6FD114-F7AF-470E-B4FF-E35CFA9E8E56}"/>
</file>

<file path=customXml/itemProps2.xml><?xml version="1.0" encoding="utf-8"?>
<ds:datastoreItem xmlns:ds="http://schemas.openxmlformats.org/officeDocument/2006/customXml" ds:itemID="{327B344D-BED8-46F7-BC91-3D182CA37DC3}">
  <ds:schemaRef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B81557-6CE8-4F87-8834-D77FB71D92F3}">
  <ds:schemaRefs>
    <ds:schemaRef ds:uri="http://schemas.microsoft.com/sharepoint/v3/contenttype/forms"/>
  </ds:schemaRefs>
</ds:datastoreItem>
</file>

<file path=customXml/itemProps4.xml><?xml version="1.0" encoding="utf-8"?>
<ds:datastoreItem xmlns:ds="http://schemas.openxmlformats.org/officeDocument/2006/customXml" ds:itemID="{C6F60024-9C81-4C3B-BCA0-AEA17D3636AA}"/>
</file>

<file path=docProps/app.xml><?xml version="1.0" encoding="utf-8"?>
<Properties xmlns="http://schemas.openxmlformats.org/officeDocument/2006/extended-properties" xmlns:vt="http://schemas.openxmlformats.org/officeDocument/2006/docPropsVTypes">
  <TotalTime>11446</TotalTime>
  <Words>594</Words>
  <Application>Microsoft Office PowerPoint</Application>
  <PresentationFormat>On-screen Show (4:3)</PresentationFormat>
  <Paragraphs>64</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Tw Cen MT</vt:lpstr>
      <vt:lpstr>Office Theme</vt:lpstr>
      <vt:lpstr>NATURAL RESOURCES MANAGEMENT PLAN FOR WHITETAIL WOODS REGIONAL PARK: RECOMMENDATION FOR PLAN ADOPTION</vt:lpstr>
      <vt:lpstr>VISION FOR NATURAL RESOURCES</vt:lpstr>
      <vt:lpstr>Landscape Context</vt:lpstr>
      <vt:lpstr>PROJECT RECAP</vt:lpstr>
      <vt:lpstr>Work Plan Summary with  Anticipated Funding </vt:lpstr>
      <vt:lpstr>Comments from the  Public Review Period</vt:lpstr>
      <vt:lpstr>Comments from the Public Review  Period: Open House</vt:lpstr>
      <vt:lpstr>Comments from the Public Review  Period: Open House</vt:lpstr>
      <vt:lpstr>Comments from the Public Review  Period: Open House</vt:lpstr>
      <vt:lpstr>Comments from the  Public Review Period</vt:lpstr>
      <vt:lpstr>NEXT STEPS</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RESOURCES MANAGEMENT PLAN FOR WHITETAILWOODS REGIONAL PARK: FINAL DRAFT AND RELEASE TO THE PUBLIC</dc:title>
  <dc:creator>Joseph Walton</dc:creator>
  <cp:lastModifiedBy>Hansen, Liz</cp:lastModifiedBy>
  <cp:revision>70</cp:revision>
  <dcterms:created xsi:type="dcterms:W3CDTF">2020-05-19T17:26:19Z</dcterms:created>
  <dcterms:modified xsi:type="dcterms:W3CDTF">2020-09-23T21:05:25Z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0x010100AFC0A76279A8504F978C707C61760B8A010013184263409DF54DB3B60B840EA9AF69</vt:lpwstr>
  </property>
</Properties>
</file>